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3" r:id="rId16"/>
    <p:sldId id="274" r:id="rId17"/>
    <p:sldId id="271" r:id="rId18"/>
    <p:sldId id="272" r:id="rId19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F165C9-B27A-41B2-B87B-82EC5A268ABD}" type="datetimeFigureOut">
              <a:rPr lang="bs-Latn-BA" smtClean="0"/>
              <a:t>5.1.2016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76F781-BF52-4074-9C33-927913AC1876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7455605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9D37C6-670D-4BEC-A9F4-08340779796E}" type="datetimeFigureOut">
              <a:rPr lang="sr-Latn-CS" smtClean="0"/>
              <a:pPr/>
              <a:t>5.1.2016.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CD28BA-D536-4140-BF68-53138DEA7ED8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30862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D28BA-D536-4140-BF68-53138DEA7ED8}" type="slidenum">
              <a:rPr lang="hr-HR" smtClean="0"/>
              <a:pPr/>
              <a:t>1</a:t>
            </a:fld>
            <a:endParaRPr lang="hr-H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D28BA-D536-4140-BF68-53138DEA7ED8}" type="slidenum">
              <a:rPr lang="hr-HR" smtClean="0"/>
              <a:pPr/>
              <a:t>5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04972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A2760CCB-0ED1-4AB6-A435-87B9F085619A}" type="datetimeFigureOut">
              <a:rPr lang="sr-Latn-CS" smtClean="0"/>
              <a:pPr/>
              <a:t>5.1.2016.</a:t>
            </a:fld>
            <a:endParaRPr lang="hr-H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hr-HR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2A92157D-1994-4B84-846E-6084B03B671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60CCB-0ED1-4AB6-A435-87B9F085619A}" type="datetimeFigureOut">
              <a:rPr lang="sr-Latn-CS" smtClean="0"/>
              <a:pPr/>
              <a:t>5.1.2016.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2157D-1994-4B84-846E-6084B03B671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60CCB-0ED1-4AB6-A435-87B9F085619A}" type="datetimeFigureOut">
              <a:rPr lang="sr-Latn-CS" smtClean="0"/>
              <a:pPr/>
              <a:t>5.1.2016.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2157D-1994-4B84-846E-6084B03B671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60CCB-0ED1-4AB6-A435-87B9F085619A}" type="datetimeFigureOut">
              <a:rPr lang="sr-Latn-CS" smtClean="0"/>
              <a:pPr/>
              <a:t>5.1.2016.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2157D-1994-4B84-846E-6084B03B671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2760CCB-0ED1-4AB6-A435-87B9F085619A}" type="datetimeFigureOut">
              <a:rPr lang="sr-Latn-CS" smtClean="0"/>
              <a:pPr/>
              <a:t>5.1.2016.</a:t>
            </a:fld>
            <a:endParaRPr lang="hr-H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A92157D-1994-4B84-846E-6084B03B6716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A2760CCB-0ED1-4AB6-A435-87B9F085619A}" type="datetimeFigureOut">
              <a:rPr lang="sr-Latn-CS" smtClean="0"/>
              <a:pPr/>
              <a:t>5.1.2016.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2A92157D-1994-4B84-846E-6084B03B671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60CCB-0ED1-4AB6-A435-87B9F085619A}" type="datetimeFigureOut">
              <a:rPr lang="sr-Latn-CS" smtClean="0"/>
              <a:pPr/>
              <a:t>5.1.2016.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2157D-1994-4B84-846E-6084B03B671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60CCB-0ED1-4AB6-A435-87B9F085619A}" type="datetimeFigureOut">
              <a:rPr lang="sr-Latn-CS" smtClean="0"/>
              <a:pPr/>
              <a:t>5.1.2016.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2157D-1994-4B84-846E-6084B03B671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60CCB-0ED1-4AB6-A435-87B9F085619A}" type="datetimeFigureOut">
              <a:rPr lang="sr-Latn-CS" smtClean="0"/>
              <a:pPr/>
              <a:t>5.1.2016.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2157D-1994-4B84-846E-6084B03B671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60CCB-0ED1-4AB6-A435-87B9F085619A}" type="datetimeFigureOut">
              <a:rPr lang="sr-Latn-CS" smtClean="0"/>
              <a:pPr/>
              <a:t>5.1.2016.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2157D-1994-4B84-846E-6084B03B671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60CCB-0ED1-4AB6-A435-87B9F085619A}" type="datetimeFigureOut">
              <a:rPr lang="sr-Latn-CS" smtClean="0"/>
              <a:pPr/>
              <a:t>5.1.2016.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2157D-1994-4B84-846E-6084B03B671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2760CCB-0ED1-4AB6-A435-87B9F085619A}" type="datetimeFigureOut">
              <a:rPr lang="sr-Latn-CS" smtClean="0"/>
              <a:pPr/>
              <a:t>5.1.2016.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hr-HR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2A92157D-1994-4B84-846E-6084B03B6716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holography.phy.bg.ac.rs/clanak.php?r=br-52/Difrakciona-re%C5%A1etka.html" TargetMode="External"/><Relationship Id="rId13" Type="http://schemas.openxmlformats.org/officeDocument/2006/relationships/hyperlink" Target="https://hr.wikipedia.org/wiki/Anizotropija" TargetMode="External"/><Relationship Id="rId3" Type="http://schemas.openxmlformats.org/officeDocument/2006/relationships/hyperlink" Target="https://fizikica.wordpress.com/2013/04/15/difrakcija-svetlosti/" TargetMode="External"/><Relationship Id="rId7" Type="http://schemas.openxmlformats.org/officeDocument/2006/relationships/hyperlink" Target="http://www.enciklopedija.hr/Natuknica.aspx?ID=26766" TargetMode="External"/><Relationship Id="rId12" Type="http://schemas.openxmlformats.org/officeDocument/2006/relationships/hyperlink" Target="http://dominis.phy.hr/~hanaz/RUNA/polarizacija.html" TargetMode="External"/><Relationship Id="rId2" Type="http://schemas.openxmlformats.org/officeDocument/2006/relationships/hyperlink" Target="http://www.seminarski-diplomski.co.rs/FIZIKA/Svetlost-Difrakcija-i-Polarizacija.html" TargetMode="External"/><Relationship Id="rId16" Type="http://schemas.openxmlformats.org/officeDocument/2006/relationships/hyperlink" Target="http://eskola.hfd.hr/kucni_eks/ke-14/difrakcija.htm#pukotin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eminarski-diplomski.co.rs/FIZIKA/pictures/Svetlost-Difrakcija-i-Polarizacija/Svetlost-Difrakcija-i-Polarizacija_clip_image009.jpg" TargetMode="External"/><Relationship Id="rId11" Type="http://schemas.openxmlformats.org/officeDocument/2006/relationships/hyperlink" Target="http://ww2010.atmos.uiuc.edu/(Gh)/guides/mtr/opt/mch/diff.rxml" TargetMode="External"/><Relationship Id="rId5" Type="http://schemas.openxmlformats.org/officeDocument/2006/relationships/hyperlink" Target="http://www.slideshare.net/nasaskola/difrakcija-svetlosti-duan-kosti-vladimir-milievi" TargetMode="External"/><Relationship Id="rId15" Type="http://schemas.openxmlformats.org/officeDocument/2006/relationships/hyperlink" Target="http://www.physicsclassroom.com/class/light/Lesson-1/Polarization" TargetMode="External"/><Relationship Id="rId10" Type="http://schemas.openxmlformats.org/officeDocument/2006/relationships/hyperlink" Target="http://www.maturski.org/FIZIKA/pictures/Svetlost-Difrakcija-i-Polarizacija/Svetlost-Difrakcija-i-Polarizacija_clip_image014.jpg" TargetMode="External"/><Relationship Id="rId4" Type="http://schemas.openxmlformats.org/officeDocument/2006/relationships/hyperlink" Target="http://www.seminarski-diplomski.co.rs/FIZIKA/pictures/Svetlost-Difrakcija-i-Polarizacija/Svetlost-Difrakcija-i-Polarizacija_clip_image007.jpg" TargetMode="External"/><Relationship Id="rId9" Type="http://schemas.openxmlformats.org/officeDocument/2006/relationships/hyperlink" Target="http://holography.phy.bg.ac.rs/UserFiles/IMAG0002.JPG" TargetMode="External"/><Relationship Id="rId14" Type="http://schemas.openxmlformats.org/officeDocument/2006/relationships/hyperlink" Target="http://olympus.magnet.fsu.edu/primer/lightandcolor/diffraction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415466" cy="3714752"/>
          </a:xfrm>
        </p:spPr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hr-HR" sz="2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Algerian" pitchFamily="82" charset="0"/>
                <a:cs typeface="Times New Roman" pitchFamily="18" charset="0"/>
              </a:rPr>
              <a:t>                             </a:t>
            </a:r>
            <a:r>
              <a:rPr lang="hr-H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lgerian" pitchFamily="82" charset="0"/>
                <a:cs typeface="Times New Roman" pitchFamily="18" charset="0"/>
              </a:rPr>
              <a:t>Univerzitet u Zenici</a:t>
            </a:r>
            <a:br>
              <a:rPr lang="hr-H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lgerian" pitchFamily="82" charset="0"/>
                <a:cs typeface="Times New Roman" pitchFamily="18" charset="0"/>
              </a:rPr>
            </a:br>
            <a:r>
              <a:rPr lang="hr-H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lgerian" pitchFamily="82" charset="0"/>
                <a:cs typeface="Times New Roman" pitchFamily="18" charset="0"/>
              </a:rPr>
              <a:t>                             Filozofski fakultet</a:t>
            </a:r>
            <a:br>
              <a:rPr lang="hr-H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lgerian" pitchFamily="82" charset="0"/>
                <a:cs typeface="Times New Roman" pitchFamily="18" charset="0"/>
              </a:rPr>
            </a:br>
            <a:r>
              <a:rPr lang="hr-H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lgerian" pitchFamily="82" charset="0"/>
                <a:cs typeface="Times New Roman" pitchFamily="18" charset="0"/>
              </a:rPr>
              <a:t>                             Odsjek: Matematika i informatika</a:t>
            </a:r>
            <a:r>
              <a:rPr lang="hr-HR" sz="2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Algerian" pitchFamily="82" charset="0"/>
                <a:cs typeface="Times New Roman" pitchFamily="18" charset="0"/>
              </a:rPr>
              <a:t/>
            </a:r>
            <a:br>
              <a:rPr lang="hr-HR" sz="2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Algerian" pitchFamily="82" charset="0"/>
                <a:cs typeface="Times New Roman" pitchFamily="18" charset="0"/>
              </a:rPr>
            </a:br>
            <a:r>
              <a:rPr lang="hr-HR" sz="2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Algerian" pitchFamily="82" charset="0"/>
                <a:cs typeface="Times New Roman" pitchFamily="18" charset="0"/>
              </a:rPr>
              <a:t/>
            </a:r>
            <a:br>
              <a:rPr lang="hr-HR" sz="2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Algerian" pitchFamily="82" charset="0"/>
                <a:cs typeface="Times New Roman" pitchFamily="18" charset="0"/>
              </a:rPr>
            </a:br>
            <a:r>
              <a:rPr lang="hr-HR" sz="2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Algerian" pitchFamily="82" charset="0"/>
                <a:cs typeface="Times New Roman" pitchFamily="18" charset="0"/>
              </a:rPr>
              <a:t/>
            </a:r>
            <a:br>
              <a:rPr lang="hr-HR" sz="2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Algerian" pitchFamily="82" charset="0"/>
                <a:cs typeface="Times New Roman" pitchFamily="18" charset="0"/>
              </a:rPr>
            </a:br>
            <a:r>
              <a:rPr lang="hr-HR" sz="2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Algerian" pitchFamily="82" charset="0"/>
                <a:cs typeface="Times New Roman" pitchFamily="18" charset="0"/>
              </a:rPr>
              <a:t/>
            </a:r>
            <a:br>
              <a:rPr lang="hr-HR" sz="2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Algerian" pitchFamily="82" charset="0"/>
                <a:cs typeface="Times New Roman" pitchFamily="18" charset="0"/>
              </a:rPr>
            </a:br>
            <a:r>
              <a:rPr lang="hr-HR" sz="2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Algerian" pitchFamily="82" charset="0"/>
                <a:cs typeface="Times New Roman" pitchFamily="18" charset="0"/>
              </a:rPr>
              <a:t>           </a:t>
            </a:r>
            <a:r>
              <a:rPr lang="hr-HR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lgerian" pitchFamily="82" charset="0"/>
                <a:cs typeface="Times New Roman" pitchFamily="18" charset="0"/>
              </a:rPr>
              <a:t>Difrakcija i polarizacija</a:t>
            </a:r>
            <a:r>
              <a:rPr lang="hr-HR" sz="2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hr-HR" sz="24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hr-HR" sz="2400" b="1" dirty="0">
              <a:ln w="50800"/>
              <a:solidFill>
                <a:schemeClr val="bg1">
                  <a:shade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4357694"/>
            <a:ext cx="8429684" cy="500066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hr-H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itchFamily="82" charset="0"/>
              </a:rPr>
              <a:t>Seminarski rad iz predmeta Računarska grafika</a:t>
            </a:r>
            <a:endParaRPr lang="hr-HR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lgerian" pitchFamily="82" charset="0"/>
            </a:endParaRPr>
          </a:p>
        </p:txBody>
      </p:sp>
      <p:pic>
        <p:nvPicPr>
          <p:cNvPr id="4" name="Picture 5" descr="clip_image00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85728"/>
            <a:ext cx="1652588" cy="1500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00034" y="5500702"/>
            <a:ext cx="2286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Profesor:</a:t>
            </a:r>
          </a:p>
          <a:p>
            <a:r>
              <a:rPr lang="hr-HR" sz="1600" dirty="0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doc.dr Samir </a:t>
            </a:r>
            <a:r>
              <a:rPr lang="hr-HR" sz="1600" dirty="0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Lemeš</a:t>
            </a:r>
            <a:endParaRPr lang="hr-HR" sz="1600" dirty="0">
              <a:solidFill>
                <a:schemeClr val="accent2">
                  <a:lumMod val="75000"/>
                </a:schemeClr>
              </a:solidFill>
              <a:latin typeface="Algerian" pitchFamily="8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5008" y="5500702"/>
            <a:ext cx="2571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Student:</a:t>
            </a:r>
          </a:p>
          <a:p>
            <a:r>
              <a:rPr lang="hr-HR" sz="1600" dirty="0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Kasumović Redžiba</a:t>
            </a:r>
          </a:p>
          <a:p>
            <a:endParaRPr lang="hr-HR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3122720" y="6331698"/>
            <a:ext cx="2592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400" dirty="0" smtClean="0">
                <a:solidFill>
                  <a:schemeClr val="accent2">
                    <a:lumMod val="75000"/>
                  </a:schemeClr>
                </a:solidFill>
                <a:latin typeface="Algerian" pitchFamily="82" charset="0"/>
              </a:rPr>
              <a:t>ZENICA, januar 2016.</a:t>
            </a:r>
            <a:endParaRPr lang="bs-Latn-BA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642918"/>
            <a:ext cx="8229600" cy="1066800"/>
          </a:xfrm>
        </p:spPr>
        <p:txBody>
          <a:bodyPr/>
          <a:lstStyle/>
          <a:p>
            <a:r>
              <a:rPr lang="hr-HR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Sadržaj: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714488"/>
            <a:ext cx="8229600" cy="4325112"/>
          </a:xfrm>
        </p:spPr>
        <p:txBody>
          <a:bodyPr/>
          <a:lstStyle/>
          <a:p>
            <a:pPr>
              <a:buNone/>
            </a:pPr>
            <a:r>
              <a:rPr lang="hr-H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 Difrakcija svjetlosti</a:t>
            </a:r>
          </a:p>
          <a:p>
            <a:pPr lvl="3"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hr-HR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Difrakciona rešetka	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 Difrakcija X-zraka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 Polarizacija svjetlosti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 Kako nastaje polarizovana svjetlost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 Dvojno prelamanje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 Polarizacija pomoću selektivne apsorpcije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 Polaroidi</a:t>
            </a:r>
            <a:endParaRPr lang="hr-H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884368" y="6093296"/>
            <a:ext cx="715536" cy="457200"/>
          </a:xfrm>
        </p:spPr>
        <p:txBody>
          <a:bodyPr/>
          <a:lstStyle/>
          <a:p>
            <a:r>
              <a:rPr lang="hr-HR" sz="2000" dirty="0" smtClean="0"/>
              <a:t>2/18</a:t>
            </a:r>
            <a:endParaRPr lang="hr-H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714356"/>
            <a:ext cx="8229600" cy="1066800"/>
          </a:xfrm>
        </p:spPr>
        <p:txBody>
          <a:bodyPr/>
          <a:lstStyle/>
          <a:p>
            <a:pPr algn="ctr"/>
            <a:r>
              <a:rPr lang="hr-HR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Difrakcija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928802"/>
            <a:ext cx="7829576" cy="4143404"/>
          </a:xfrm>
        </p:spPr>
        <p:txBody>
          <a:bodyPr>
            <a:normAutofit/>
          </a:bodyPr>
          <a:lstStyle/>
          <a:p>
            <a:pPr algn="just"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hr-HR" sz="2000" b="1" dirty="0" smtClean="0">
                <a:latin typeface="Century" pitchFamily="18" charset="0"/>
              </a:rPr>
              <a:t>Difrakcija svjetlosti je pojava skretanja svjetlosnih talasa od pravolinijskog prostiranja kada svjetlost naiđe na mali otvor ili prepreku.  </a:t>
            </a:r>
          </a:p>
          <a:p>
            <a:pPr algn="just"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endParaRPr lang="hr-HR" sz="2000" b="1" dirty="0" smtClean="0">
              <a:latin typeface="Century" pitchFamily="18" charset="0"/>
            </a:endParaRPr>
          </a:p>
          <a:p>
            <a:pPr algn="just"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hr-HR" sz="2000" b="1" dirty="0" smtClean="0">
                <a:latin typeface="Century" pitchFamily="18" charset="0"/>
              </a:rPr>
              <a:t> Difrakcija se znatno razlikuje od prelamanja svjetlosti.</a:t>
            </a:r>
          </a:p>
          <a:p>
            <a:pPr algn="just"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endParaRPr lang="hr-HR" sz="2000" b="1" dirty="0" smtClean="0">
              <a:latin typeface="Century" pitchFamily="18" charset="0"/>
            </a:endParaRPr>
          </a:p>
          <a:p>
            <a:pPr algn="just"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hr-HR" sz="2000" b="1" dirty="0" smtClean="0">
                <a:latin typeface="Century" pitchFamily="18" charset="0"/>
              </a:rPr>
              <a:t> Difrakcija postoji i kod zvučnih talasa.</a:t>
            </a:r>
          </a:p>
          <a:p>
            <a:pPr algn="just">
              <a:buClr>
                <a:schemeClr val="accent2">
                  <a:lumMod val="60000"/>
                  <a:lumOff val="40000"/>
                </a:schemeClr>
              </a:buClr>
              <a:buNone/>
            </a:pPr>
            <a:endParaRPr lang="hr-HR" sz="2000" b="1" dirty="0" smtClean="0">
              <a:latin typeface="Century" pitchFamily="18" charset="0"/>
            </a:endParaRPr>
          </a:p>
          <a:p>
            <a:pPr algn="just"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hr-HR" sz="2000" b="1" dirty="0" smtClean="0">
                <a:latin typeface="Century" pitchFamily="18" charset="0"/>
              </a:rPr>
              <a:t> Difrakcija se odigrava prilikom prostiranja u jednoj istoj sredini, kada talas u svom kretanju samo “ zakači ” granicu između sredine.</a:t>
            </a:r>
            <a:endParaRPr lang="hr-HR" sz="2000" b="1" dirty="0">
              <a:latin typeface="Century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884368" y="6093296"/>
            <a:ext cx="715536" cy="457200"/>
          </a:xfrm>
        </p:spPr>
        <p:txBody>
          <a:bodyPr/>
          <a:lstStyle/>
          <a:p>
            <a:r>
              <a:rPr lang="hr-HR" sz="2000" dirty="0" smtClean="0"/>
              <a:t>3/18</a:t>
            </a:r>
            <a:endParaRPr lang="hr-H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714356"/>
            <a:ext cx="8229600" cy="1066800"/>
          </a:xfrm>
        </p:spPr>
        <p:txBody>
          <a:bodyPr/>
          <a:lstStyle/>
          <a:p>
            <a:pPr algn="ctr"/>
            <a:r>
              <a:rPr lang="hr-HR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Difrakcija svjetlosti</a:t>
            </a:r>
            <a:endParaRPr lang="hr-HR" dirty="0"/>
          </a:p>
        </p:txBody>
      </p:sp>
      <p:pic>
        <p:nvPicPr>
          <p:cNvPr id="4" name="Content Placeholder 3" descr="dif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5113" y="2071678"/>
            <a:ext cx="4405343" cy="2643206"/>
          </a:xfrm>
        </p:spPr>
      </p:pic>
      <p:sp>
        <p:nvSpPr>
          <p:cNvPr id="6" name="TextBox 5"/>
          <p:cNvSpPr txBox="1"/>
          <p:nvPr/>
        </p:nvSpPr>
        <p:spPr>
          <a:xfrm>
            <a:off x="214282" y="2500306"/>
            <a:ext cx="24288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b="1" dirty="0" smtClean="0">
                <a:latin typeface="Century" pitchFamily="18" charset="0"/>
              </a:rPr>
              <a:t>Propuštanje bijele svjetlosti tačkastog svjetlosnog izvora L kroz pukotinu zaklona Z1 i paralelno </a:t>
            </a:r>
            <a:r>
              <a:rPr lang="hr-HR" sz="1600" b="1" dirty="0" smtClean="0">
                <a:latin typeface="Century" pitchFamily="18" charset="0"/>
              </a:rPr>
              <a:t>postavljenu </a:t>
            </a:r>
            <a:r>
              <a:rPr lang="hr-HR" sz="1600" b="1" dirty="0" smtClean="0">
                <a:latin typeface="Century" pitchFamily="18" charset="0"/>
              </a:rPr>
              <a:t>drugu pukotinu Z2.</a:t>
            </a:r>
            <a:endParaRPr lang="hr-HR" sz="1600" b="1" dirty="0">
              <a:latin typeface="Century" pitchFamily="18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2571736" y="3357562"/>
            <a:ext cx="642942" cy="21431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hr-HR" b="1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00958" y="2643182"/>
            <a:ext cx="14287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b="1" dirty="0" smtClean="0">
                <a:latin typeface="Century" pitchFamily="18" charset="0"/>
              </a:rPr>
              <a:t>Pukotina AB na zaklonu Z3, odnosno A1B1.</a:t>
            </a:r>
            <a:endParaRPr lang="hr-HR" sz="1600" b="1" dirty="0">
              <a:latin typeface="Century" pitchFamily="18" charset="0"/>
            </a:endParaRPr>
          </a:p>
        </p:txBody>
      </p:sp>
      <p:sp>
        <p:nvSpPr>
          <p:cNvPr id="10" name="Left Arrow 9"/>
          <p:cNvSpPr/>
          <p:nvPr/>
        </p:nvSpPr>
        <p:spPr>
          <a:xfrm>
            <a:off x="6929454" y="3357562"/>
            <a:ext cx="571504" cy="214314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1" name="TextBox 10"/>
          <p:cNvSpPr txBox="1"/>
          <p:nvPr/>
        </p:nvSpPr>
        <p:spPr>
          <a:xfrm>
            <a:off x="2214546" y="5143512"/>
            <a:ext cx="5357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b="1" dirty="0" smtClean="0">
                <a:latin typeface="Century" pitchFamily="18" charset="0"/>
              </a:rPr>
              <a:t>Smanjenjem pukotine na zaklonu Z2 po širini dešavaju se promjene u prostiranju svjetlosti.</a:t>
            </a:r>
          </a:p>
          <a:p>
            <a:r>
              <a:rPr lang="hr-HR" sz="1600" b="1" dirty="0" smtClean="0">
                <a:latin typeface="Century" pitchFamily="18" charset="0"/>
              </a:rPr>
              <a:t>Svjetlost odstupa od pravolinijskog prostiranja.</a:t>
            </a:r>
            <a:endParaRPr lang="hr-HR" sz="1600" b="1" dirty="0">
              <a:latin typeface="Century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855298" y="6093296"/>
            <a:ext cx="720080" cy="457200"/>
          </a:xfrm>
        </p:spPr>
        <p:txBody>
          <a:bodyPr/>
          <a:lstStyle/>
          <a:p>
            <a:r>
              <a:rPr lang="hr-HR" sz="2000" dirty="0" smtClean="0"/>
              <a:t>4/18</a:t>
            </a:r>
            <a:endParaRPr lang="hr-H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714356"/>
            <a:ext cx="8229600" cy="1066800"/>
          </a:xfrm>
        </p:spPr>
        <p:txBody>
          <a:bodyPr/>
          <a:lstStyle/>
          <a:p>
            <a:pPr algn="ctr"/>
            <a:r>
              <a:rPr lang="hr-HR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Difrakcija svjetlosti</a:t>
            </a:r>
            <a:endParaRPr lang="hr-HR" dirty="0"/>
          </a:p>
        </p:txBody>
      </p:sp>
      <p:pic>
        <p:nvPicPr>
          <p:cNvPr id="4" name="Content Placeholder 3" descr="preuzmi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067944" y="2332319"/>
            <a:ext cx="4392488" cy="2949699"/>
          </a:xfrm>
        </p:spPr>
      </p:pic>
      <p:sp>
        <p:nvSpPr>
          <p:cNvPr id="5" name="TextBox 4"/>
          <p:cNvSpPr txBox="1"/>
          <p:nvPr/>
        </p:nvSpPr>
        <p:spPr>
          <a:xfrm>
            <a:off x="571472" y="2071678"/>
            <a:ext cx="32861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b="1" dirty="0" smtClean="0">
                <a:latin typeface="Century" pitchFamily="18" charset="0"/>
              </a:rPr>
              <a:t>Huygensov princip:</a:t>
            </a:r>
          </a:p>
          <a:p>
            <a:r>
              <a:rPr lang="hr-HR" sz="2000" b="1" dirty="0" smtClean="0">
                <a:latin typeface="Century" pitchFamily="18" charset="0"/>
              </a:rPr>
              <a:t>“ U homogenim sistemima svaka tačka talasne fronte  se može uzeti kao izvorište novog elementarnog talasa.”</a:t>
            </a:r>
          </a:p>
          <a:p>
            <a:endParaRPr lang="hr-HR" sz="2000" b="1" dirty="0">
              <a:latin typeface="Century" pitchFamily="18" charset="0"/>
            </a:endParaRPr>
          </a:p>
          <a:p>
            <a:r>
              <a:rPr lang="hr-HR" sz="2000" b="1" dirty="0" smtClean="0">
                <a:latin typeface="Century" pitchFamily="18" charset="0"/>
              </a:rPr>
              <a:t>Huygensov princip se primjenjuje samo u prostorima  s neparnim brojem dimenzija.</a:t>
            </a:r>
          </a:p>
          <a:p>
            <a:endParaRPr lang="hr-HR" sz="2000" dirty="0">
              <a:latin typeface="Century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00562" y="5286388"/>
            <a:ext cx="3714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600" b="1" i="1" dirty="0" smtClean="0">
                <a:latin typeface="Century" pitchFamily="18" charset="0"/>
              </a:rPr>
              <a:t>Nastanak difrakcione slike</a:t>
            </a:r>
            <a:endParaRPr lang="hr-HR" sz="1600" b="1" i="1" dirty="0">
              <a:latin typeface="Century" pitchFamily="18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7857570" y="6093296"/>
            <a:ext cx="715536" cy="457200"/>
          </a:xfrm>
        </p:spPr>
        <p:txBody>
          <a:bodyPr/>
          <a:lstStyle/>
          <a:p>
            <a:r>
              <a:rPr lang="hr-HR" sz="2000" dirty="0" smtClean="0"/>
              <a:t>5/18</a:t>
            </a:r>
            <a:endParaRPr lang="hr-H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714356"/>
            <a:ext cx="8229600" cy="1066800"/>
          </a:xfrm>
        </p:spPr>
        <p:txBody>
          <a:bodyPr/>
          <a:lstStyle/>
          <a:p>
            <a:pPr algn="ctr"/>
            <a:r>
              <a:rPr lang="hr-HR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Difrakcija svjetlosti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7929618" cy="4572032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endParaRPr lang="hr-HR" sz="2000" dirty="0" smtClean="0"/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hr-HR" sz="2000" dirty="0" smtClean="0"/>
              <a:t> </a:t>
            </a:r>
            <a:r>
              <a:rPr lang="hr-HR" sz="2000" b="1" dirty="0" smtClean="0">
                <a:latin typeface="Century" pitchFamily="18" charset="0"/>
              </a:rPr>
              <a:t>Difrakcija se javlja na nizu paralelnih pukotina.</a:t>
            </a:r>
          </a:p>
          <a:p>
            <a:pPr>
              <a:buNone/>
            </a:pPr>
            <a:endParaRPr lang="hr-HR" sz="2000" b="1" dirty="0" smtClean="0">
              <a:latin typeface="Century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hr-HR" sz="2000" b="1" dirty="0" smtClean="0">
                <a:latin typeface="Century" pitchFamily="18" charset="0"/>
              </a:rPr>
              <a:t>Difrakciona rešetka- sistem od velikog broj bliskih paralelnih pukotina.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None/>
            </a:pPr>
            <a:endParaRPr lang="hr-HR" sz="2000" b="1" dirty="0" smtClean="0">
              <a:latin typeface="Century" pitchFamily="18" charset="0"/>
            </a:endParaRPr>
          </a:p>
        </p:txBody>
      </p:sp>
      <p:pic>
        <p:nvPicPr>
          <p:cNvPr id="4" name="Picture 3" descr="Svetlost-Difrakcija-i-Polarizacija_clip_image0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14" y="3857628"/>
            <a:ext cx="6429420" cy="22145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86512" y="3500438"/>
            <a:ext cx="2214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b="1" dirty="0" smtClean="0">
                <a:latin typeface="Century" pitchFamily="18" charset="0"/>
              </a:rPr>
              <a:t>Konstantna rešetka</a:t>
            </a:r>
          </a:p>
        </p:txBody>
      </p:sp>
      <p:sp>
        <p:nvSpPr>
          <p:cNvPr id="6" name="Down Arrow 5"/>
          <p:cNvSpPr/>
          <p:nvPr/>
        </p:nvSpPr>
        <p:spPr>
          <a:xfrm>
            <a:off x="6143636" y="3786190"/>
            <a:ext cx="214314" cy="214314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8860" y="6000768"/>
            <a:ext cx="42148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600" b="1" i="1" dirty="0" smtClean="0">
                <a:latin typeface="Century" pitchFamily="18" charset="0"/>
              </a:rPr>
              <a:t>Difrakciona rešetka</a:t>
            </a:r>
            <a:endParaRPr lang="hr-HR" sz="1600" b="1" i="1" dirty="0">
              <a:latin typeface="Century" pitchFamily="18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7884368" y="6110722"/>
            <a:ext cx="715536" cy="457200"/>
          </a:xfrm>
        </p:spPr>
        <p:txBody>
          <a:bodyPr/>
          <a:lstStyle/>
          <a:p>
            <a:r>
              <a:rPr lang="hr-HR" sz="2000" dirty="0" smtClean="0"/>
              <a:t>6/18</a:t>
            </a:r>
            <a:endParaRPr lang="hr-H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714356"/>
            <a:ext cx="8229600" cy="1066800"/>
          </a:xfrm>
        </p:spPr>
        <p:txBody>
          <a:bodyPr/>
          <a:lstStyle/>
          <a:p>
            <a:pPr algn="ctr"/>
            <a:r>
              <a:rPr lang="hr-HR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Difrakcija svjetlosti</a:t>
            </a:r>
            <a:endParaRPr lang="hr-HR" dirty="0"/>
          </a:p>
        </p:txBody>
      </p:sp>
      <p:pic>
        <p:nvPicPr>
          <p:cNvPr id="4" name="Content Placeholder 3" descr="Svetlost-Difrakcija-i-Polarizacija_clip_image01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1" y="2397800"/>
            <a:ext cx="5244642" cy="3602968"/>
          </a:xfrm>
        </p:spPr>
      </p:pic>
      <p:sp>
        <p:nvSpPr>
          <p:cNvPr id="5" name="TextBox 4"/>
          <p:cNvSpPr txBox="1"/>
          <p:nvPr/>
        </p:nvSpPr>
        <p:spPr>
          <a:xfrm>
            <a:off x="2000232" y="6000768"/>
            <a:ext cx="43577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600" b="1" i="1" dirty="0" smtClean="0">
                <a:latin typeface="Century" pitchFamily="18" charset="0"/>
              </a:rPr>
              <a:t>Transmisiona difrakciona rešetka</a:t>
            </a:r>
            <a:endParaRPr lang="hr-HR" sz="1600" b="1" i="1" dirty="0">
              <a:latin typeface="Century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1928802"/>
            <a:ext cx="6929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000" b="1" dirty="0" smtClean="0">
                <a:latin typeface="Century" pitchFamily="18" charset="0"/>
              </a:rPr>
              <a:t>Raspodjela intenziteta svjetlosti:  I(a) = Ip (a) * IN (a)</a:t>
            </a:r>
            <a:endParaRPr lang="hr-HR" sz="2000" b="1" dirty="0">
              <a:latin typeface="Century" pitchFamily="18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7884368" y="6110722"/>
            <a:ext cx="715536" cy="457200"/>
          </a:xfrm>
        </p:spPr>
        <p:txBody>
          <a:bodyPr/>
          <a:lstStyle/>
          <a:p>
            <a:r>
              <a:rPr lang="hr-HR" sz="2000" dirty="0" smtClean="0"/>
              <a:t>7/18</a:t>
            </a:r>
            <a:endParaRPr lang="hr-H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714356"/>
            <a:ext cx="8229600" cy="1066800"/>
          </a:xfrm>
        </p:spPr>
        <p:txBody>
          <a:bodyPr/>
          <a:lstStyle/>
          <a:p>
            <a:pPr algn="ctr"/>
            <a:r>
              <a:rPr lang="hr-HR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Difrakcija X-zraka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hr-HR" sz="2000" b="1" dirty="0" smtClean="0">
                <a:latin typeface="Century" pitchFamily="18" charset="0"/>
              </a:rPr>
              <a:t> X-zrake je otkrio Rentgen 1895.godine, pa se one danas nazivaju rendgenski zraci.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endParaRPr lang="hr-HR" sz="2000" b="1" dirty="0" smtClean="0">
              <a:latin typeface="Century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hr-HR" sz="2000" b="1" dirty="0" smtClean="0">
                <a:latin typeface="Century" pitchFamily="18" charset="0"/>
              </a:rPr>
              <a:t> To su zraci elektromagnetne prirode, talasna dužina im se nalazi u intervalu  od 0,001 nm do 10 nm.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endParaRPr lang="hr-HR" sz="2000" b="1" dirty="0" smtClean="0">
              <a:latin typeface="Century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hr-HR" sz="2000" b="1" dirty="0" smtClean="0">
                <a:latin typeface="Century" pitchFamily="18" charset="0"/>
              </a:rPr>
              <a:t> Laue – kristali bi mogli poslužiti kao difrakciona prostorna rešetka za X-zrake.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endParaRPr lang="hr-HR" sz="2000" b="1" dirty="0" smtClean="0">
              <a:latin typeface="Century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hr-HR" sz="2000" b="1" dirty="0" smtClean="0">
                <a:latin typeface="Century" pitchFamily="18" charset="0"/>
              </a:rPr>
              <a:t> Breg – jednostavno objasnio pojave difrakcije X-zraka putem refleksije na pojedinim ravnima rešetke.</a:t>
            </a:r>
            <a:endParaRPr lang="hr-HR" sz="2000" b="1" dirty="0">
              <a:latin typeface="Century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816904" y="6140152"/>
            <a:ext cx="787544" cy="457200"/>
          </a:xfrm>
        </p:spPr>
        <p:txBody>
          <a:bodyPr/>
          <a:lstStyle/>
          <a:p>
            <a:r>
              <a:rPr lang="hr-HR" sz="2000" dirty="0" smtClean="0"/>
              <a:t>8/18</a:t>
            </a:r>
            <a:endParaRPr lang="hr-H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714356"/>
            <a:ext cx="8229600" cy="1066800"/>
          </a:xfrm>
        </p:spPr>
        <p:txBody>
          <a:bodyPr/>
          <a:lstStyle/>
          <a:p>
            <a:pPr algn="ctr"/>
            <a:r>
              <a:rPr lang="hr-HR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Polarizacija svjetlosti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645734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hr-HR" sz="2000" b="1" dirty="0" smtClean="0">
                <a:latin typeface="Century" pitchFamily="18" charset="0"/>
              </a:rPr>
              <a:t> Pod pojavom polarizacije podrazumjeva se proces takvog uzajamnog djelovanja prirodne svjetlosti i neke materijalne sredine, pri kojem se prirodna svjetlost pretvara u polarizovanu svjetlost.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endParaRPr lang="hr-HR" sz="2000" b="1" dirty="0" smtClean="0">
              <a:latin typeface="Century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endParaRPr lang="hr-HR" sz="2000" b="1" dirty="0">
              <a:latin typeface="Century" pitchFamily="18" charset="0"/>
            </a:endParaRPr>
          </a:p>
        </p:txBody>
      </p:sp>
      <p:pic>
        <p:nvPicPr>
          <p:cNvPr id="4" name="Picture 3" descr="sksc01c.veli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18" y="3214686"/>
            <a:ext cx="4929222" cy="2913313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956376" y="6097408"/>
            <a:ext cx="715536" cy="457200"/>
          </a:xfrm>
        </p:spPr>
        <p:txBody>
          <a:bodyPr/>
          <a:lstStyle/>
          <a:p>
            <a:r>
              <a:rPr lang="hr-HR" sz="2000" dirty="0" smtClean="0"/>
              <a:t>9/18</a:t>
            </a:r>
            <a:endParaRPr lang="hr-H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714356"/>
            <a:ext cx="8229600" cy="1066800"/>
          </a:xfrm>
        </p:spPr>
        <p:txBody>
          <a:bodyPr/>
          <a:lstStyle/>
          <a:p>
            <a:pPr algn="ctr"/>
            <a:r>
              <a:rPr lang="hr-HR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Kako nastaje polarizovana svjetlost?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hr-HR" sz="2000" b="1" dirty="0" smtClean="0">
                <a:latin typeface="Century" pitchFamily="18" charset="0"/>
              </a:rPr>
              <a:t> Polarizovana svjetlost nastaje refleksijom svjetlosti.</a:t>
            </a:r>
            <a:endParaRPr lang="hr-HR" sz="2000" b="1" dirty="0">
              <a:latin typeface="Century" pitchFamily="18" charset="0"/>
            </a:endParaRPr>
          </a:p>
        </p:txBody>
      </p:sp>
      <p:pic>
        <p:nvPicPr>
          <p:cNvPr id="4" name="Picture 3" descr="polarizacij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3143248"/>
            <a:ext cx="5286412" cy="3200884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884368" y="6115532"/>
            <a:ext cx="859552" cy="457200"/>
          </a:xfrm>
        </p:spPr>
        <p:txBody>
          <a:bodyPr/>
          <a:lstStyle/>
          <a:p>
            <a:r>
              <a:rPr lang="hr-HR" sz="2000" dirty="0" smtClean="0"/>
              <a:t>10/18</a:t>
            </a:r>
            <a:endParaRPr lang="hr-H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714356"/>
            <a:ext cx="8215370" cy="1066800"/>
          </a:xfrm>
        </p:spPr>
        <p:txBody>
          <a:bodyPr>
            <a:normAutofit/>
          </a:bodyPr>
          <a:lstStyle/>
          <a:p>
            <a:pPr algn="ctr"/>
            <a:r>
              <a:rPr lang="hr-HR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Kako nastaje polarizovana svjetlost?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hr-HR" sz="2000" b="1" dirty="0" smtClean="0">
                <a:latin typeface="Century" pitchFamily="18" charset="0"/>
              </a:rPr>
              <a:t> Ugao između reflektirane i lomljene zrake jednak je 90 stepeni i tada je reflektirana zraka linearno polarizirana.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endParaRPr lang="hr-HR" sz="2000" b="1" dirty="0" smtClean="0">
              <a:latin typeface="Century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hr-HR" sz="2000" b="1" dirty="0" smtClean="0">
                <a:latin typeface="Century" pitchFamily="18" charset="0"/>
              </a:rPr>
              <a:t> Ugao upada (alfa) se zove Brewsterov ugao.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endParaRPr lang="hr-HR" sz="2000" b="1" dirty="0" smtClean="0">
              <a:latin typeface="Century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hr-HR" sz="2000" b="1" dirty="0" smtClean="0">
                <a:latin typeface="Century" pitchFamily="18" charset="0"/>
              </a:rPr>
              <a:t> Vrijedi: </a:t>
            </a:r>
          </a:p>
          <a:p>
            <a:pPr lvl="5">
              <a:buClr>
                <a:schemeClr val="accent2">
                  <a:lumMod val="60000"/>
                  <a:lumOff val="40000"/>
                </a:schemeClr>
              </a:buClr>
              <a:buNone/>
            </a:pPr>
            <a:endParaRPr lang="hr-HR" sz="1000" b="1" dirty="0">
              <a:latin typeface="Century" pitchFamily="18" charset="0"/>
            </a:endParaRPr>
          </a:p>
        </p:txBody>
      </p:sp>
      <p:pic>
        <p:nvPicPr>
          <p:cNvPr id="4" name="Picture 3" descr="http://dominis.phy.hr/~hanaz/RUNA/formula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46" y="4286256"/>
            <a:ext cx="1785950" cy="714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ttp://dominis.phy.hr/~hanaz/RUNA/formula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32" y="5143512"/>
            <a:ext cx="2500330" cy="114300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5357818" y="6072206"/>
            <a:ext cx="1857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b="1" dirty="0" smtClean="0">
                <a:latin typeface="Century" pitchFamily="18" charset="0"/>
              </a:rPr>
              <a:t>gdje je n- index loma.</a:t>
            </a:r>
            <a:endParaRPr lang="hr-HR" sz="1600" b="1" dirty="0">
              <a:latin typeface="Century" pitchFamily="18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7884368" y="6135993"/>
            <a:ext cx="859552" cy="457200"/>
          </a:xfrm>
        </p:spPr>
        <p:txBody>
          <a:bodyPr/>
          <a:lstStyle/>
          <a:p>
            <a:r>
              <a:rPr lang="hr-HR" sz="2000" dirty="0" smtClean="0"/>
              <a:t>11/18</a:t>
            </a:r>
            <a:endParaRPr lang="hr-H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692696"/>
            <a:ext cx="8229600" cy="1066800"/>
          </a:xfrm>
        </p:spPr>
        <p:txBody>
          <a:bodyPr/>
          <a:lstStyle/>
          <a:p>
            <a:pPr algn="ctr"/>
            <a:r>
              <a:rPr lang="hr-HR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Dvojno prelamanje ili anizotropija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464496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bs-Latn-BA" sz="2000" b="1" dirty="0" smtClean="0">
                <a:latin typeface="Century" panose="02040604050505020304" pitchFamily="18" charset="0"/>
              </a:rPr>
              <a:t> Dvojno prelamanje ili anizotropija je osobina nekih tijela da u raznim smjerovima imaju različita fizikalna svojstva, npr. elastičnot, indeks loma svjetlosti, magnetizacija, toplinska vodljivost i dr.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bs-Latn-BA" sz="2000" b="1" dirty="0">
              <a:latin typeface="Century" panose="02040604050505020304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bs-Latn-BA" sz="2000" b="1" dirty="0" smtClean="0">
                <a:latin typeface="Century" panose="02040604050505020304" pitchFamily="18" charset="0"/>
              </a:rPr>
              <a:t> Anizotropija je prvi put utvrđena kada je Erasmus Bartholinus 1669. otkrio dvolom svjetlosti na islandskom kalcitu.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bs-Latn-BA" sz="2000" b="1" dirty="0">
              <a:latin typeface="Century" panose="02040604050505020304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bs-Latn-BA" sz="2000" b="1" dirty="0" smtClean="0">
                <a:latin typeface="Century" panose="02040604050505020304" pitchFamily="18" charset="0"/>
              </a:rPr>
              <a:t> Ako se slova posmatraju kroz kristal islandskog kalcita, CaCO</a:t>
            </a:r>
            <a:r>
              <a:rPr lang="bs-Latn-BA" sz="2000" b="1" baseline="-25000" dirty="0" smtClean="0">
                <a:latin typeface="Century" panose="02040604050505020304" pitchFamily="18" charset="0"/>
              </a:rPr>
              <a:t>3</a:t>
            </a:r>
            <a:r>
              <a:rPr lang="bs-Latn-BA" sz="2000" b="1" dirty="0" smtClean="0">
                <a:latin typeface="Century" panose="02040604050505020304" pitchFamily="18" charset="0"/>
              </a:rPr>
              <a:t>, vide se udvojena.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bs-Latn-BA" sz="2000" b="1" dirty="0">
              <a:latin typeface="Century" panose="02040604050505020304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bs-Latn-BA" sz="2000" b="1" dirty="0" smtClean="0">
                <a:latin typeface="Century" panose="02040604050505020304" pitchFamily="18" charset="0"/>
              </a:rPr>
              <a:t> Dvojno prelamanje imaju islandski kalcit, turmalin, kvarc, herapatit </a:t>
            </a:r>
            <a:r>
              <a:rPr lang="bs-Latn-BA" sz="2000" b="1" dirty="0" smtClean="0">
                <a:latin typeface="Century" panose="02040604050505020304" pitchFamily="18" charset="0"/>
              </a:rPr>
              <a:t>i mnogi </a:t>
            </a:r>
            <a:r>
              <a:rPr lang="bs-Latn-BA" sz="2000" b="1" dirty="0" smtClean="0">
                <a:latin typeface="Century" panose="02040604050505020304" pitchFamily="18" charset="0"/>
              </a:rPr>
              <a:t>drugi </a:t>
            </a:r>
            <a:r>
              <a:rPr lang="bs-Latn-BA" sz="2000" b="1" dirty="0" smtClean="0">
                <a:latin typeface="Century" panose="02040604050505020304" pitchFamily="18" charset="0"/>
              </a:rPr>
              <a:t> providni </a:t>
            </a:r>
            <a:r>
              <a:rPr lang="bs-Latn-BA" sz="2000" b="1" dirty="0" smtClean="0">
                <a:latin typeface="Century" panose="02040604050505020304" pitchFamily="18" charset="0"/>
              </a:rPr>
              <a:t>kristali. </a:t>
            </a:r>
            <a:endParaRPr lang="bs-Latn-BA" sz="2000" b="1" dirty="0">
              <a:latin typeface="Century" panose="020406040505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884368" y="6165304"/>
            <a:ext cx="859552" cy="457200"/>
          </a:xfrm>
        </p:spPr>
        <p:txBody>
          <a:bodyPr/>
          <a:lstStyle/>
          <a:p>
            <a:r>
              <a:rPr lang="hr-HR" sz="2000" dirty="0" smtClean="0"/>
              <a:t>12/18</a:t>
            </a:r>
            <a:endParaRPr lang="hr-HR" sz="2000" dirty="0"/>
          </a:p>
        </p:txBody>
      </p:sp>
    </p:spTree>
    <p:extLst>
      <p:ext uri="{BB962C8B-B14F-4D97-AF65-F5344CB8AC3E}">
        <p14:creationId xmlns:p14="http://schemas.microsoft.com/office/powerpoint/2010/main" val="333757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066800"/>
          </a:xfrm>
        </p:spPr>
        <p:txBody>
          <a:bodyPr/>
          <a:lstStyle/>
          <a:p>
            <a:r>
              <a:rPr lang="hr-HR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Dvojno prelamanje ili anizotropija</a:t>
            </a:r>
            <a:endParaRPr lang="bs-Latn-B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74" y="2840742"/>
            <a:ext cx="6972219" cy="2469328"/>
          </a:xfrm>
        </p:spPr>
      </p:pic>
      <p:sp>
        <p:nvSpPr>
          <p:cNvPr id="6" name="TextBox 5"/>
          <p:cNvSpPr txBox="1"/>
          <p:nvPr/>
        </p:nvSpPr>
        <p:spPr>
          <a:xfrm>
            <a:off x="611560" y="2132856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bs-Latn-BA" sz="2000" b="1" dirty="0" smtClean="0">
                <a:latin typeface="Century" panose="02040604050505020304" pitchFamily="18" charset="0"/>
              </a:rPr>
              <a:t>Prema Huygensu, šematski su prikazane brzine redovnog i neredovnog zraka iz jedne tačke  O u kristalu kalcita.</a:t>
            </a:r>
            <a:endParaRPr lang="bs-Latn-BA" sz="2000" b="1" dirty="0">
              <a:latin typeface="Century" panose="020406040505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04" y="5229200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b="1" i="1" dirty="0" smtClean="0">
                <a:latin typeface="Century" panose="02040604050505020304" pitchFamily="18" charset="0"/>
              </a:rPr>
              <a:t>Dvojno prelamanje: negativno dvojno prelamanje (prva slika), pozitivno dvojno prelamanje (druga slika), linearno polarizovani izlazni zraci( treća slika)</a:t>
            </a:r>
            <a:endParaRPr lang="bs-Latn-BA" b="1" i="1" dirty="0">
              <a:latin typeface="Century" panose="02040604050505020304" pitchFamily="18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7888912" y="6165304"/>
            <a:ext cx="859552" cy="457200"/>
          </a:xfrm>
        </p:spPr>
        <p:txBody>
          <a:bodyPr/>
          <a:lstStyle/>
          <a:p>
            <a:r>
              <a:rPr lang="hr-HR" sz="2000" dirty="0" smtClean="0"/>
              <a:t>13/18</a:t>
            </a:r>
            <a:endParaRPr lang="hr-HR" sz="2000" dirty="0"/>
          </a:p>
        </p:txBody>
      </p:sp>
    </p:spTree>
    <p:extLst>
      <p:ext uri="{BB962C8B-B14F-4D97-AF65-F5344CB8AC3E}">
        <p14:creationId xmlns:p14="http://schemas.microsoft.com/office/powerpoint/2010/main" val="199825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80528" y="692696"/>
            <a:ext cx="9505056" cy="1066800"/>
          </a:xfrm>
        </p:spPr>
        <p:txBody>
          <a:bodyPr>
            <a:noAutofit/>
          </a:bodyPr>
          <a:lstStyle/>
          <a:p>
            <a:pPr algn="ctr"/>
            <a:r>
              <a:rPr lang="hr-HR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Polarizacija pomoću selektivne apsorpcije</a:t>
            </a:r>
            <a:br>
              <a:rPr lang="hr-HR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hr-HR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Polaroidi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bs-Latn-BA" sz="2000" b="1" dirty="0" smtClean="0">
                <a:latin typeface="Century" panose="02040604050505020304" pitchFamily="18" charset="0"/>
              </a:rPr>
              <a:t> Izvjesni kristali (npr.turmalin) imaju osobinu da osim razlaganja svjetlosti u redovan i neredovan zrak pokazuju i znatno veću </a:t>
            </a:r>
            <a:r>
              <a:rPr lang="bs-Latn-BA" sz="2000" b="1" dirty="0" smtClean="0">
                <a:latin typeface="Century" panose="02040604050505020304" pitchFamily="18" charset="0"/>
              </a:rPr>
              <a:t> apsorpciju </a:t>
            </a:r>
            <a:r>
              <a:rPr lang="bs-Latn-BA" sz="2000" b="1" dirty="0" smtClean="0">
                <a:latin typeface="Century" panose="02040604050505020304" pitchFamily="18" charset="0"/>
              </a:rPr>
              <a:t>za jedan od njih.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bs-Latn-BA" sz="2000" b="1" dirty="0">
              <a:latin typeface="Century" panose="02040604050505020304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bs-Latn-BA" sz="2000" b="1" dirty="0" smtClean="0">
                <a:latin typeface="Century" panose="02040604050505020304" pitchFamily="18" charset="0"/>
              </a:rPr>
              <a:t> Redovan zrak, ukoliko je put kroz kristal dovoljno dug, biva potpuno apsorbovan, a neredovan prolazi kroz kristal veoma malo apsorbovan.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bs-Latn-BA" sz="2000" b="1" dirty="0">
              <a:latin typeface="Century" panose="02040604050505020304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bs-Latn-BA" sz="2000" b="1" dirty="0" smtClean="0">
                <a:latin typeface="Century" panose="02040604050505020304" pitchFamily="18" charset="0"/>
              </a:rPr>
              <a:t> Za dobijanje polarizovane svjetlosti često se koriste polaroidi.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bs-Latn-BA" sz="2000" b="1" dirty="0">
              <a:latin typeface="Century" panose="02040604050505020304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bs-Latn-BA" sz="2000" b="1" dirty="0" smtClean="0">
                <a:latin typeface="Century" panose="02040604050505020304" pitchFamily="18" charset="0"/>
              </a:rPr>
              <a:t> Najčešći način polarizacije uključuje korištenje polaroid filtera.</a:t>
            </a:r>
            <a:endParaRPr lang="bs-Latn-BA" sz="2000" b="1" dirty="0">
              <a:latin typeface="Century" panose="020406040505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884368" y="6165304"/>
            <a:ext cx="859552" cy="457200"/>
          </a:xfrm>
        </p:spPr>
        <p:txBody>
          <a:bodyPr/>
          <a:lstStyle/>
          <a:p>
            <a:r>
              <a:rPr lang="hr-HR" sz="2000" dirty="0" smtClean="0"/>
              <a:t>14/18</a:t>
            </a:r>
            <a:endParaRPr lang="hr-HR" sz="2000" dirty="0"/>
          </a:p>
        </p:txBody>
      </p:sp>
    </p:spTree>
    <p:extLst>
      <p:ext uri="{BB962C8B-B14F-4D97-AF65-F5344CB8AC3E}">
        <p14:creationId xmlns:p14="http://schemas.microsoft.com/office/powerpoint/2010/main" val="333851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066800"/>
          </a:xfrm>
        </p:spPr>
        <p:txBody>
          <a:bodyPr/>
          <a:lstStyle/>
          <a:p>
            <a:pPr algn="ctr"/>
            <a:r>
              <a:rPr lang="hr-HR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Eksperiment</a:t>
            </a:r>
            <a:endParaRPr lang="bs-Latn-B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72816"/>
            <a:ext cx="1849071" cy="273630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723" y="4509120"/>
            <a:ext cx="2982958" cy="21602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3" y="1772815"/>
            <a:ext cx="2692467" cy="273630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7784" y="1916832"/>
            <a:ext cx="34563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b="1" dirty="0">
                <a:latin typeface="Century" panose="02040604050505020304" pitchFamily="18" charset="0"/>
              </a:rPr>
              <a:t>Britvice za jednokratnu uporabu izrađuju se od čeličnog lima i ugrađuju u ručke od plastike. </a:t>
            </a:r>
            <a:endParaRPr lang="bs-Latn-BA" sz="2000" b="1" dirty="0">
              <a:latin typeface="Century" panose="020406040505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1136" y="1124744"/>
            <a:ext cx="568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3200" dirty="0" smtClean="0"/>
              <a:t>1.</a:t>
            </a:r>
            <a:endParaRPr lang="bs-Latn-BA" sz="3200" dirty="0"/>
          </a:p>
        </p:txBody>
      </p:sp>
      <p:sp>
        <p:nvSpPr>
          <p:cNvPr id="15" name="Oval 14"/>
          <p:cNvSpPr/>
          <p:nvPr/>
        </p:nvSpPr>
        <p:spPr>
          <a:xfrm>
            <a:off x="327625" y="1185572"/>
            <a:ext cx="568455" cy="5847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  <p:sp>
        <p:nvSpPr>
          <p:cNvPr id="16" name="TextBox 15"/>
          <p:cNvSpPr txBox="1"/>
          <p:nvPr/>
        </p:nvSpPr>
        <p:spPr>
          <a:xfrm>
            <a:off x="4031521" y="3955559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3200" dirty="0" smtClean="0"/>
              <a:t>2.</a:t>
            </a:r>
            <a:endParaRPr lang="bs-Latn-BA" sz="3200" dirty="0"/>
          </a:p>
        </p:txBody>
      </p:sp>
      <p:sp>
        <p:nvSpPr>
          <p:cNvPr id="17" name="Oval 16"/>
          <p:cNvSpPr/>
          <p:nvPr/>
        </p:nvSpPr>
        <p:spPr>
          <a:xfrm>
            <a:off x="4031521" y="3924343"/>
            <a:ext cx="576064" cy="5847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  <p:sp>
        <p:nvSpPr>
          <p:cNvPr id="18" name="TextBox 17"/>
          <p:cNvSpPr txBox="1"/>
          <p:nvPr/>
        </p:nvSpPr>
        <p:spPr>
          <a:xfrm>
            <a:off x="7812360" y="1124744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3200" dirty="0" smtClean="0"/>
              <a:t>3.</a:t>
            </a:r>
            <a:endParaRPr lang="bs-Latn-BA" sz="3200" dirty="0"/>
          </a:p>
        </p:txBody>
      </p:sp>
      <p:sp>
        <p:nvSpPr>
          <p:cNvPr id="19" name="Oval 18"/>
          <p:cNvSpPr/>
          <p:nvPr/>
        </p:nvSpPr>
        <p:spPr>
          <a:xfrm>
            <a:off x="7713685" y="1215298"/>
            <a:ext cx="561980" cy="5872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7857701" y="6209456"/>
            <a:ext cx="931560" cy="457200"/>
          </a:xfrm>
        </p:spPr>
        <p:txBody>
          <a:bodyPr/>
          <a:lstStyle/>
          <a:p>
            <a:pPr algn="ctr"/>
            <a:r>
              <a:rPr lang="hr-HR" sz="2000" dirty="0" smtClean="0"/>
              <a:t>15/18</a:t>
            </a:r>
            <a:endParaRPr lang="hr-HR" sz="2000" dirty="0"/>
          </a:p>
        </p:txBody>
      </p:sp>
    </p:spTree>
    <p:extLst>
      <p:ext uri="{BB962C8B-B14F-4D97-AF65-F5344CB8AC3E}">
        <p14:creationId xmlns:p14="http://schemas.microsoft.com/office/powerpoint/2010/main" val="43871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066800"/>
          </a:xfrm>
        </p:spPr>
        <p:txBody>
          <a:bodyPr/>
          <a:lstStyle/>
          <a:p>
            <a:pPr algn="ctr"/>
            <a:r>
              <a:rPr lang="hr-HR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Eksperiment</a:t>
            </a:r>
            <a:endParaRPr lang="bs-Latn-B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047341"/>
            <a:ext cx="3096344" cy="19130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060848"/>
            <a:ext cx="3200050" cy="19442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581128"/>
            <a:ext cx="3317234" cy="15656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4678" y="1497413"/>
            <a:ext cx="540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3200" dirty="0" smtClean="0"/>
              <a:t>4.</a:t>
            </a:r>
            <a:endParaRPr lang="bs-Latn-BA" sz="3200" dirty="0"/>
          </a:p>
        </p:txBody>
      </p:sp>
      <p:sp>
        <p:nvSpPr>
          <p:cNvPr id="8" name="Oval 7"/>
          <p:cNvSpPr/>
          <p:nvPr/>
        </p:nvSpPr>
        <p:spPr>
          <a:xfrm>
            <a:off x="425262" y="1476069"/>
            <a:ext cx="517719" cy="5847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  <p:sp>
        <p:nvSpPr>
          <p:cNvPr id="11" name="TextBox 10"/>
          <p:cNvSpPr txBox="1"/>
          <p:nvPr/>
        </p:nvSpPr>
        <p:spPr>
          <a:xfrm>
            <a:off x="7298495" y="1506342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3200" dirty="0" smtClean="0"/>
              <a:t>5.</a:t>
            </a:r>
            <a:endParaRPr lang="bs-Latn-BA" sz="3200" dirty="0"/>
          </a:p>
        </p:txBody>
      </p:sp>
      <p:sp>
        <p:nvSpPr>
          <p:cNvPr id="12" name="Oval 11"/>
          <p:cNvSpPr/>
          <p:nvPr/>
        </p:nvSpPr>
        <p:spPr>
          <a:xfrm>
            <a:off x="7452320" y="1515053"/>
            <a:ext cx="468052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  <p:sp>
        <p:nvSpPr>
          <p:cNvPr id="13" name="TextBox 12"/>
          <p:cNvSpPr txBox="1"/>
          <p:nvPr/>
        </p:nvSpPr>
        <p:spPr>
          <a:xfrm>
            <a:off x="3735613" y="4028225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3200" dirty="0" smtClean="0"/>
              <a:t>6.</a:t>
            </a:r>
            <a:endParaRPr lang="bs-Latn-BA" sz="3200" dirty="0"/>
          </a:p>
        </p:txBody>
      </p:sp>
      <p:sp>
        <p:nvSpPr>
          <p:cNvPr id="14" name="Oval 13"/>
          <p:cNvSpPr/>
          <p:nvPr/>
        </p:nvSpPr>
        <p:spPr>
          <a:xfrm>
            <a:off x="3926361" y="4005064"/>
            <a:ext cx="576064" cy="5529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  <p:sp>
        <p:nvSpPr>
          <p:cNvPr id="15" name="TextBox 14"/>
          <p:cNvSpPr txBox="1"/>
          <p:nvPr/>
        </p:nvSpPr>
        <p:spPr>
          <a:xfrm>
            <a:off x="6588224" y="4281515"/>
            <a:ext cx="24482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b="1" dirty="0">
                <a:latin typeface="Century" panose="02040604050505020304" pitchFamily="18" charset="0"/>
              </a:rPr>
              <a:t>Postavimo našu pukotinu na put zrake laserske </a:t>
            </a:r>
            <a:r>
              <a:rPr lang="hr-HR" sz="2000" b="1" dirty="0" smtClean="0">
                <a:latin typeface="Century" panose="02040604050505020304" pitchFamily="18" charset="0"/>
              </a:rPr>
              <a:t>svjetlosti.</a:t>
            </a:r>
            <a:endParaRPr lang="bs-Latn-BA" sz="2000" b="1" dirty="0">
              <a:latin typeface="Century" panose="02040604050505020304" pitchFamily="18" charset="0"/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>
          <a:xfrm>
            <a:off x="7920372" y="6146818"/>
            <a:ext cx="859552" cy="457200"/>
          </a:xfrm>
        </p:spPr>
        <p:txBody>
          <a:bodyPr/>
          <a:lstStyle/>
          <a:p>
            <a:r>
              <a:rPr lang="hr-HR" sz="2000" dirty="0" smtClean="0"/>
              <a:t>16/18</a:t>
            </a:r>
            <a:endParaRPr lang="hr-HR" sz="2000" dirty="0"/>
          </a:p>
        </p:txBody>
      </p:sp>
    </p:spTree>
    <p:extLst>
      <p:ext uri="{BB962C8B-B14F-4D97-AF65-F5344CB8AC3E}">
        <p14:creationId xmlns:p14="http://schemas.microsoft.com/office/powerpoint/2010/main" val="321260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066800"/>
          </a:xfrm>
        </p:spPr>
        <p:txBody>
          <a:bodyPr/>
          <a:lstStyle/>
          <a:p>
            <a:pPr algn="ctr"/>
            <a:r>
              <a:rPr lang="hr-HR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Zaključak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01720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bs-Latn-BA" sz="2000" b="1" dirty="0" smtClean="0">
                <a:latin typeface="Century" panose="02040604050505020304" pitchFamily="18" charset="0"/>
              </a:rPr>
              <a:t> Iz svega navedenog možemo zaključiti da su difrakcija i polarizacija pojave koje ukazuju da je svjetlost talas.</a:t>
            </a:r>
          </a:p>
          <a:p>
            <a:pPr marL="109728" indent="0">
              <a:buNone/>
            </a:pPr>
            <a:endParaRPr lang="bs-Latn-BA" sz="2000" b="1" dirty="0">
              <a:latin typeface="Century" panose="02040604050505020304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bs-Latn-BA" sz="2000" b="1" dirty="0" smtClean="0">
                <a:latin typeface="Century" panose="02040604050505020304" pitchFamily="18" charset="0"/>
              </a:rPr>
              <a:t> Difrakcija svjetlosti je pojava  „ savijanja “ odnosno skretanja svjetlosti, dok je polarizacija pojava  koja pokazuje talasnu  prirodu svjetlosti i njome pokazujemo da je svjetlost transverzalni talas.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bs-Latn-BA" sz="2000" b="1" dirty="0">
              <a:latin typeface="Century" panose="02040604050505020304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bs-Latn-BA" sz="2000" b="1" dirty="0" smtClean="0">
                <a:latin typeface="Century" panose="02040604050505020304" pitchFamily="18" charset="0"/>
              </a:rPr>
              <a:t> Difrakcija se odigrava prilikom prostiranja u jednoj istoj sredini, kada talas u svom kretanju samo  „ zakači “ granicu između sredine.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bs-Latn-BA" sz="2000" b="1" dirty="0">
              <a:latin typeface="Century" panose="02040604050505020304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bs-Latn-BA" sz="2000" b="1" dirty="0" smtClean="0">
                <a:latin typeface="Century" panose="02040604050505020304" pitchFamily="18" charset="0"/>
              </a:rPr>
              <a:t> Pod pojavom polarizacije podrazumjeva se proces takvog uzajamnog djelovanja prirodne svjetlosti i neke materijalne sredine, pri kojem se prirodna svjetlost pretvara u polarizovanu svjetlost.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bs-Latn-BA" sz="2000" b="1" dirty="0">
              <a:latin typeface="Century" panose="02040604050505020304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endParaRPr lang="bs-Latn-BA" sz="2000" b="1" dirty="0">
              <a:latin typeface="Century" panose="020406040505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884368" y="6165304"/>
            <a:ext cx="859552" cy="457200"/>
          </a:xfrm>
        </p:spPr>
        <p:txBody>
          <a:bodyPr/>
          <a:lstStyle/>
          <a:p>
            <a:r>
              <a:rPr lang="hr-HR" sz="2000" dirty="0" smtClean="0"/>
              <a:t>17/18</a:t>
            </a:r>
            <a:endParaRPr lang="hr-HR" sz="2000" dirty="0"/>
          </a:p>
        </p:txBody>
      </p:sp>
    </p:spTree>
    <p:extLst>
      <p:ext uri="{BB962C8B-B14F-4D97-AF65-F5344CB8AC3E}">
        <p14:creationId xmlns:p14="http://schemas.microsoft.com/office/powerpoint/2010/main" val="3299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066800"/>
          </a:xfrm>
        </p:spPr>
        <p:txBody>
          <a:bodyPr/>
          <a:lstStyle/>
          <a:p>
            <a:pPr algn="ctr"/>
            <a:r>
              <a:rPr lang="hr-HR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Literatura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96544"/>
          </a:xfrm>
        </p:spPr>
        <p:txBody>
          <a:bodyPr>
            <a:normAutofit fontScale="55000" lnSpcReduction="20000"/>
          </a:bodyPr>
          <a:lstStyle/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bs-Latn-BA" sz="2900" b="1" dirty="0">
                <a:latin typeface="Century" panose="02040604050505020304" pitchFamily="18" charset="0"/>
              </a:rPr>
              <a:t>[1]:</a:t>
            </a:r>
            <a:r>
              <a:rPr lang="bs-Latn-BA" sz="2900" dirty="0">
                <a:latin typeface="Century" panose="02040604050505020304" pitchFamily="18" charset="0"/>
              </a:rPr>
              <a:t>  </a:t>
            </a:r>
            <a:r>
              <a:rPr lang="bs-Latn-BA" sz="2900" u="sng" dirty="0">
                <a:latin typeface="Century" panose="02040604050505020304" pitchFamily="18" charset="0"/>
                <a:hlinkClick r:id="rId2"/>
              </a:rPr>
              <a:t>http://www.seminarski-diplomski.co.rs/FIZIKA/Svetlost-Difrakcija-i-Polarizacija.html</a:t>
            </a:r>
            <a:r>
              <a:rPr lang="bs-Latn-BA" sz="2900" dirty="0">
                <a:latin typeface="Century" panose="02040604050505020304" pitchFamily="18" charset="0"/>
              </a:rPr>
              <a:t> </a:t>
            </a:r>
            <a:endParaRPr lang="bs-Latn-BA" sz="2900" dirty="0" smtClean="0">
              <a:latin typeface="Century" panose="02040604050505020304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bs-Latn-BA" sz="2900" b="1" dirty="0" smtClean="0">
                <a:latin typeface="Century" panose="02040604050505020304" pitchFamily="18" charset="0"/>
              </a:rPr>
              <a:t>[</a:t>
            </a:r>
            <a:r>
              <a:rPr lang="bs-Latn-BA" sz="2900" b="1" dirty="0">
                <a:latin typeface="Century" panose="02040604050505020304" pitchFamily="18" charset="0"/>
              </a:rPr>
              <a:t>2]:  </a:t>
            </a:r>
            <a:r>
              <a:rPr lang="bs-Latn-BA" sz="2900" u="sng" dirty="0">
                <a:latin typeface="Century" panose="02040604050505020304" pitchFamily="18" charset="0"/>
                <a:hlinkClick r:id="rId3"/>
              </a:rPr>
              <a:t>https://fizikica.wordpress.com/2013/04/15/difrakcija-svetlosti/</a:t>
            </a:r>
            <a:r>
              <a:rPr lang="bs-Latn-BA" sz="2900" dirty="0">
                <a:latin typeface="Century" panose="02040604050505020304" pitchFamily="18" charset="0"/>
              </a:rPr>
              <a:t> 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bs-Latn-BA" sz="2900" b="1" dirty="0" smtClean="0">
                <a:latin typeface="Century" panose="02040604050505020304" pitchFamily="18" charset="0"/>
              </a:rPr>
              <a:t>[</a:t>
            </a:r>
            <a:r>
              <a:rPr lang="bs-Latn-BA" sz="2900" b="1" dirty="0">
                <a:latin typeface="Century" panose="02040604050505020304" pitchFamily="18" charset="0"/>
              </a:rPr>
              <a:t>3]:</a:t>
            </a:r>
            <a:r>
              <a:rPr lang="bs-Latn-BA" sz="2900" dirty="0">
                <a:latin typeface="Century" panose="02040604050505020304" pitchFamily="18" charset="0"/>
              </a:rPr>
              <a:t>  </a:t>
            </a:r>
            <a:r>
              <a:rPr lang="bs-Latn-BA" sz="2900" u="sng" dirty="0">
                <a:latin typeface="Century" panose="02040604050505020304" pitchFamily="18" charset="0"/>
                <a:hlinkClick r:id="rId4"/>
              </a:rPr>
              <a:t>http://</a:t>
            </a:r>
            <a:r>
              <a:rPr lang="bs-Latn-BA" sz="2900" u="sng" dirty="0" smtClean="0">
                <a:latin typeface="Century" panose="02040604050505020304" pitchFamily="18" charset="0"/>
                <a:hlinkClick r:id="rId4"/>
              </a:rPr>
              <a:t>www.seminarski-diplomski.co.rs/FIZIKA/pictures/Svetlost-Difrakcija-i-Polarizacija/Svetlost-Difrakcija-i-Polarizacija_clip_image007.jpg</a:t>
            </a:r>
            <a:endParaRPr lang="bs-Latn-BA" sz="2900" dirty="0">
              <a:latin typeface="Century" panose="02040604050505020304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bs-Latn-BA" sz="2900" b="1" dirty="0">
                <a:latin typeface="Century" panose="02040604050505020304" pitchFamily="18" charset="0"/>
              </a:rPr>
              <a:t>[4]: </a:t>
            </a:r>
            <a:r>
              <a:rPr lang="bs-Latn-BA" sz="2900" u="sng" dirty="0">
                <a:latin typeface="Century" panose="02040604050505020304" pitchFamily="18" charset="0"/>
                <a:hlinkClick r:id="rId5"/>
              </a:rPr>
              <a:t>http://www.slideshare.net/nasaskola/difrakcija-svetlosti-duan-kosti-vladimir-milievi</a:t>
            </a:r>
            <a:r>
              <a:rPr lang="bs-Latn-BA" sz="2900" dirty="0">
                <a:latin typeface="Century" panose="02040604050505020304" pitchFamily="18" charset="0"/>
              </a:rPr>
              <a:t> </a:t>
            </a:r>
            <a:endParaRPr lang="bs-Latn-BA" sz="2900" dirty="0" smtClean="0">
              <a:latin typeface="Century" panose="02040604050505020304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bs-Latn-BA" sz="2900" b="1" dirty="0" smtClean="0">
                <a:latin typeface="Century" panose="02040604050505020304" pitchFamily="18" charset="0"/>
              </a:rPr>
              <a:t>[</a:t>
            </a:r>
            <a:r>
              <a:rPr lang="bs-Latn-BA" sz="2900" b="1" dirty="0">
                <a:latin typeface="Century" panose="02040604050505020304" pitchFamily="18" charset="0"/>
              </a:rPr>
              <a:t>5]: </a:t>
            </a:r>
            <a:r>
              <a:rPr lang="bs-Latn-BA" sz="2900" u="sng" dirty="0">
                <a:latin typeface="Century" panose="02040604050505020304" pitchFamily="18" charset="0"/>
                <a:hlinkClick r:id="rId6"/>
              </a:rPr>
              <a:t>http://www.seminarski-diplomski.co.rs/FIZIKA/pictures/Svetlost-Difrakcija-i-Polarizacija/Svetlost-Difrakcija-i-Polarizacija_clip_image009.jpg</a:t>
            </a:r>
            <a:r>
              <a:rPr lang="bs-Latn-BA" sz="2900" dirty="0">
                <a:latin typeface="Century" panose="02040604050505020304" pitchFamily="18" charset="0"/>
              </a:rPr>
              <a:t> </a:t>
            </a:r>
            <a:endParaRPr lang="bs-Latn-BA" sz="2900" dirty="0" smtClean="0">
              <a:latin typeface="Century" panose="02040604050505020304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bs-Latn-BA" sz="2900" b="1" dirty="0" smtClean="0">
                <a:latin typeface="Century" panose="02040604050505020304" pitchFamily="18" charset="0"/>
              </a:rPr>
              <a:t>[</a:t>
            </a:r>
            <a:r>
              <a:rPr lang="bs-Latn-BA" sz="2900" b="1" dirty="0">
                <a:latin typeface="Century" panose="02040604050505020304" pitchFamily="18" charset="0"/>
              </a:rPr>
              <a:t>6]: </a:t>
            </a:r>
            <a:r>
              <a:rPr lang="bs-Latn-BA" sz="2900" u="sng" dirty="0">
                <a:latin typeface="Century" panose="02040604050505020304" pitchFamily="18" charset="0"/>
                <a:hlinkClick r:id="rId7"/>
              </a:rPr>
              <a:t>http://</a:t>
            </a:r>
            <a:r>
              <a:rPr lang="bs-Latn-BA" sz="2900" u="sng" dirty="0" smtClean="0">
                <a:latin typeface="Century" panose="02040604050505020304" pitchFamily="18" charset="0"/>
                <a:hlinkClick r:id="rId7"/>
              </a:rPr>
              <a:t>www.enciklopedija.hr/Natuknica.aspx?ID=26766</a:t>
            </a:r>
            <a:endParaRPr lang="bs-Latn-BA" sz="2900" dirty="0">
              <a:latin typeface="Century" panose="02040604050505020304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bs-Latn-BA" sz="2900" b="1" dirty="0">
                <a:latin typeface="Century" panose="02040604050505020304" pitchFamily="18" charset="0"/>
              </a:rPr>
              <a:t>[7]: </a:t>
            </a:r>
            <a:r>
              <a:rPr lang="bs-Latn-BA" sz="2900" u="sng" dirty="0">
                <a:latin typeface="Century" panose="02040604050505020304" pitchFamily="18" charset="0"/>
                <a:hlinkClick r:id="rId8"/>
              </a:rPr>
              <a:t>http://holography.phy.bg.ac.rs/clanak.php?r=br-52/Difrakciona-re%C5%A1etka.html</a:t>
            </a:r>
            <a:r>
              <a:rPr lang="bs-Latn-BA" sz="2900" dirty="0">
                <a:latin typeface="Century" panose="02040604050505020304" pitchFamily="18" charset="0"/>
              </a:rPr>
              <a:t> </a:t>
            </a:r>
            <a:endParaRPr lang="bs-Latn-BA" sz="2900" dirty="0" smtClean="0">
              <a:latin typeface="Century" panose="02040604050505020304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bs-Latn-BA" sz="2900" b="1" dirty="0" smtClean="0">
                <a:latin typeface="Century" panose="02040604050505020304" pitchFamily="18" charset="0"/>
              </a:rPr>
              <a:t>[</a:t>
            </a:r>
            <a:r>
              <a:rPr lang="bs-Latn-BA" sz="2900" b="1" dirty="0">
                <a:latin typeface="Century" panose="02040604050505020304" pitchFamily="18" charset="0"/>
              </a:rPr>
              <a:t>8]:  </a:t>
            </a:r>
            <a:r>
              <a:rPr lang="bs-Latn-BA" sz="2900" u="sng" dirty="0">
                <a:latin typeface="Century" panose="02040604050505020304" pitchFamily="18" charset="0"/>
                <a:hlinkClick r:id="rId9"/>
              </a:rPr>
              <a:t>http://holography.phy.bg.ac.rs/UserFiles/IMAG0002.JPG</a:t>
            </a:r>
            <a:r>
              <a:rPr lang="bs-Latn-BA" sz="2900" dirty="0">
                <a:latin typeface="Century" panose="02040604050505020304" pitchFamily="18" charset="0"/>
              </a:rPr>
              <a:t> </a:t>
            </a:r>
            <a:endParaRPr lang="bs-Latn-BA" sz="2900" dirty="0" smtClean="0">
              <a:latin typeface="Century" panose="02040604050505020304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bs-Latn-BA" sz="2900" b="1" dirty="0" smtClean="0">
                <a:latin typeface="Century" panose="02040604050505020304" pitchFamily="18" charset="0"/>
              </a:rPr>
              <a:t>[</a:t>
            </a:r>
            <a:r>
              <a:rPr lang="bs-Latn-BA" sz="2900" b="1" dirty="0">
                <a:latin typeface="Century" panose="02040604050505020304" pitchFamily="18" charset="0"/>
              </a:rPr>
              <a:t>9]: </a:t>
            </a:r>
            <a:r>
              <a:rPr lang="bs-Latn-BA" sz="2900" u="sng" dirty="0">
                <a:latin typeface="Century" panose="02040604050505020304" pitchFamily="18" charset="0"/>
                <a:hlinkClick r:id="rId10"/>
              </a:rPr>
              <a:t>http://</a:t>
            </a:r>
            <a:r>
              <a:rPr lang="bs-Latn-BA" sz="2900" u="sng" dirty="0" smtClean="0">
                <a:latin typeface="Century" panose="02040604050505020304" pitchFamily="18" charset="0"/>
                <a:hlinkClick r:id="rId10"/>
              </a:rPr>
              <a:t>www.maturski.org/FIZIKA/pictures/Svetlost-Difrakcija-i-Polarizacija/Svetlost-Difrakcija-i-Polarizacija_clip_image014.jpg</a:t>
            </a:r>
            <a:endParaRPr lang="bs-Latn-BA" sz="2900" dirty="0">
              <a:latin typeface="Century" panose="02040604050505020304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bs-Latn-BA" sz="2900" b="1" dirty="0">
                <a:latin typeface="Century" panose="02040604050505020304" pitchFamily="18" charset="0"/>
              </a:rPr>
              <a:t>[10]: </a:t>
            </a:r>
            <a:r>
              <a:rPr lang="bs-Latn-BA" sz="2900" u="sng" dirty="0">
                <a:latin typeface="Century" panose="02040604050505020304" pitchFamily="18" charset="0"/>
                <a:hlinkClick r:id="rId11"/>
              </a:rPr>
              <a:t>http://ww2010.atmos.uiuc.edu/(Gh)/guides/mtr/opt/mch/diff.rxml</a:t>
            </a:r>
            <a:r>
              <a:rPr lang="bs-Latn-BA" sz="2900" dirty="0">
                <a:latin typeface="Century" panose="02040604050505020304" pitchFamily="18" charset="0"/>
              </a:rPr>
              <a:t> 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bs-Latn-BA" sz="2900" b="1" dirty="0">
                <a:latin typeface="Century" panose="02040604050505020304" pitchFamily="18" charset="0"/>
              </a:rPr>
              <a:t>[11]: </a:t>
            </a:r>
            <a:r>
              <a:rPr lang="bs-Latn-BA" sz="2900" u="sng" dirty="0">
                <a:latin typeface="Century" panose="02040604050505020304" pitchFamily="18" charset="0"/>
                <a:hlinkClick r:id="rId12"/>
              </a:rPr>
              <a:t>http://dominis.phy.hr/~hanaz/RUNA/polarizacija.html</a:t>
            </a:r>
            <a:r>
              <a:rPr lang="bs-Latn-BA" sz="2900" dirty="0">
                <a:latin typeface="Century" panose="02040604050505020304" pitchFamily="18" charset="0"/>
              </a:rPr>
              <a:t> </a:t>
            </a:r>
            <a:endParaRPr lang="bs-Latn-BA" sz="2900" dirty="0" smtClean="0">
              <a:latin typeface="Century" panose="02040604050505020304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bs-Latn-BA" sz="2900" b="1" dirty="0" smtClean="0">
                <a:latin typeface="Century" panose="02040604050505020304" pitchFamily="18" charset="0"/>
              </a:rPr>
              <a:t>[</a:t>
            </a:r>
            <a:r>
              <a:rPr lang="bs-Latn-BA" sz="2900" b="1" dirty="0">
                <a:latin typeface="Century" panose="02040604050505020304" pitchFamily="18" charset="0"/>
              </a:rPr>
              <a:t>12]: </a:t>
            </a:r>
            <a:r>
              <a:rPr lang="bs-Latn-BA" sz="2900" u="sng" dirty="0">
                <a:latin typeface="Century" panose="02040604050505020304" pitchFamily="18" charset="0"/>
                <a:hlinkClick r:id="rId13"/>
              </a:rPr>
              <a:t>https://hr.wikipedia.org/wiki/Anizotropija</a:t>
            </a:r>
            <a:r>
              <a:rPr lang="bs-Latn-BA" sz="2900" dirty="0">
                <a:latin typeface="Century" panose="02040604050505020304" pitchFamily="18" charset="0"/>
              </a:rPr>
              <a:t> </a:t>
            </a:r>
            <a:endParaRPr lang="bs-Latn-BA" sz="2900" dirty="0" smtClean="0">
              <a:latin typeface="Century" panose="02040604050505020304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bs-Latn-BA" sz="2900" b="1" dirty="0" smtClean="0">
                <a:latin typeface="Century" panose="02040604050505020304" pitchFamily="18" charset="0"/>
              </a:rPr>
              <a:t>[</a:t>
            </a:r>
            <a:r>
              <a:rPr lang="bs-Latn-BA" sz="2900" b="1" dirty="0">
                <a:latin typeface="Century" panose="02040604050505020304" pitchFamily="18" charset="0"/>
              </a:rPr>
              <a:t>13]:</a:t>
            </a:r>
            <a:r>
              <a:rPr lang="bs-Latn-BA" sz="2900" dirty="0">
                <a:latin typeface="Century" panose="02040604050505020304" pitchFamily="18" charset="0"/>
              </a:rPr>
              <a:t> </a:t>
            </a:r>
            <a:r>
              <a:rPr lang="bs-Latn-BA" sz="2900" u="sng" dirty="0">
                <a:latin typeface="Century" panose="02040604050505020304" pitchFamily="18" charset="0"/>
                <a:hlinkClick r:id="rId14"/>
              </a:rPr>
              <a:t>http://olympus.magnet.fsu.edu/primer/lightandcolor/diffraction.html</a:t>
            </a:r>
            <a:r>
              <a:rPr lang="bs-Latn-BA" sz="2900" dirty="0">
                <a:latin typeface="Century" panose="02040604050505020304" pitchFamily="18" charset="0"/>
              </a:rPr>
              <a:t> </a:t>
            </a:r>
            <a:endParaRPr lang="bs-Latn-BA" sz="2900" dirty="0" smtClean="0">
              <a:latin typeface="Century" panose="02040604050505020304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bs-Latn-BA" sz="2900" b="1" dirty="0" smtClean="0">
                <a:latin typeface="Century" panose="02040604050505020304" pitchFamily="18" charset="0"/>
              </a:rPr>
              <a:t>[</a:t>
            </a:r>
            <a:r>
              <a:rPr lang="bs-Latn-BA" sz="2900" b="1" dirty="0">
                <a:latin typeface="Century" panose="02040604050505020304" pitchFamily="18" charset="0"/>
              </a:rPr>
              <a:t>14]:</a:t>
            </a:r>
            <a:r>
              <a:rPr lang="bs-Latn-BA" sz="2900" dirty="0">
                <a:latin typeface="Century" panose="02040604050505020304" pitchFamily="18" charset="0"/>
              </a:rPr>
              <a:t> </a:t>
            </a:r>
            <a:r>
              <a:rPr lang="bs-Latn-BA" sz="2900" u="sng" dirty="0">
                <a:latin typeface="Century" panose="02040604050505020304" pitchFamily="18" charset="0"/>
                <a:hlinkClick r:id="rId15"/>
              </a:rPr>
              <a:t>http://www.physicsclassroom.com/class/light/Lesson-1/Polarization</a:t>
            </a:r>
            <a:r>
              <a:rPr lang="bs-Latn-BA" sz="2900" dirty="0">
                <a:latin typeface="Century" panose="02040604050505020304" pitchFamily="18" charset="0"/>
              </a:rPr>
              <a:t> </a:t>
            </a:r>
            <a:endParaRPr lang="bs-Latn-BA" sz="2900" dirty="0" smtClean="0">
              <a:latin typeface="Century" panose="02040604050505020304" pitchFamily="18" charset="0"/>
            </a:endParaRP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anose="05000000000000000000" pitchFamily="2" charset="2"/>
              <a:buChar char="q"/>
            </a:pPr>
            <a:r>
              <a:rPr lang="bs-Latn-BA" sz="2900" b="1" dirty="0" smtClean="0">
                <a:latin typeface="Century" panose="02040604050505020304" pitchFamily="18" charset="0"/>
              </a:rPr>
              <a:t>[</a:t>
            </a:r>
            <a:r>
              <a:rPr lang="bs-Latn-BA" sz="2900" b="1" dirty="0">
                <a:latin typeface="Century" panose="02040604050505020304" pitchFamily="18" charset="0"/>
              </a:rPr>
              <a:t>15]: </a:t>
            </a:r>
            <a:r>
              <a:rPr lang="bs-Latn-BA" sz="2900" u="sng" dirty="0">
                <a:latin typeface="Century" panose="02040604050505020304" pitchFamily="18" charset="0"/>
                <a:hlinkClick r:id="rId16"/>
              </a:rPr>
              <a:t>http://</a:t>
            </a:r>
            <a:r>
              <a:rPr lang="bs-Latn-BA" sz="2900" u="sng" dirty="0" smtClean="0">
                <a:latin typeface="Century" panose="02040604050505020304" pitchFamily="18" charset="0"/>
                <a:hlinkClick r:id="rId16"/>
              </a:rPr>
              <a:t>eskola.hfd.hr/kucni_eks/ke-14/difrakcija.htm#pukotina</a:t>
            </a:r>
            <a:endParaRPr lang="bs-Latn-BA" sz="2900" u="sng" dirty="0" smtClean="0">
              <a:latin typeface="Century" panose="020406040505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884368" y="6165304"/>
            <a:ext cx="859552" cy="457200"/>
          </a:xfrm>
        </p:spPr>
        <p:txBody>
          <a:bodyPr/>
          <a:lstStyle/>
          <a:p>
            <a:r>
              <a:rPr lang="hr-HR" sz="2000" dirty="0" smtClean="0"/>
              <a:t>18/18</a:t>
            </a:r>
            <a:endParaRPr lang="hr-HR" sz="2000" dirty="0"/>
          </a:p>
        </p:txBody>
      </p:sp>
    </p:spTree>
    <p:extLst>
      <p:ext uri="{BB962C8B-B14F-4D97-AF65-F5344CB8AC3E}">
        <p14:creationId xmlns:p14="http://schemas.microsoft.com/office/powerpoint/2010/main" val="37469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374</TotalTime>
  <Words>848</Words>
  <Application>Microsoft Office PowerPoint</Application>
  <PresentationFormat>On-screen Show (4:3)</PresentationFormat>
  <Paragraphs>137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Urban</vt:lpstr>
      <vt:lpstr>                             Univerzitet u Zenici                              Filozofski fakultet                              Odsjek: Matematika i informatika               Difrakcija i polarizacija </vt:lpstr>
      <vt:lpstr>Sadržaj:</vt:lpstr>
      <vt:lpstr>Difrakcija</vt:lpstr>
      <vt:lpstr>Difrakcija svjetlosti</vt:lpstr>
      <vt:lpstr>Difrakcija svjetlosti</vt:lpstr>
      <vt:lpstr>Difrakcija svjetlosti</vt:lpstr>
      <vt:lpstr>Difrakcija svjetlosti</vt:lpstr>
      <vt:lpstr>Difrakcija X-zraka</vt:lpstr>
      <vt:lpstr>Polarizacija svjetlosti</vt:lpstr>
      <vt:lpstr>Kako nastaje polarizovana svjetlost?</vt:lpstr>
      <vt:lpstr>Kako nastaje polarizovana svjetlost?</vt:lpstr>
      <vt:lpstr>Dvojno prelamanje ili anizotropija</vt:lpstr>
      <vt:lpstr>Dvojno prelamanje ili anizotropija</vt:lpstr>
      <vt:lpstr>Polarizacija pomoću selektivne apsorpcije Polaroidi</vt:lpstr>
      <vt:lpstr>Eksperiment</vt:lpstr>
      <vt:lpstr>Eksperiment</vt:lpstr>
      <vt:lpstr>Zaključak</vt:lpstr>
      <vt:lpstr>Literatura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    Univerzitet u Zenici                              Filozofski fakultet                              Odsjek: Matematika i informatika                Difrakcija i polarizacija </dc:title>
  <dc:creator>User</dc:creator>
  <cp:lastModifiedBy>Rusmin</cp:lastModifiedBy>
  <cp:revision>35</cp:revision>
  <dcterms:created xsi:type="dcterms:W3CDTF">2016-01-02T14:23:20Z</dcterms:created>
  <dcterms:modified xsi:type="dcterms:W3CDTF">2016-01-05T19:46:20Z</dcterms:modified>
</cp:coreProperties>
</file>